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51A7A87-30F1-4E35-B151-11B0163C62B1}">
  <a:tblStyle styleId="{651A7A87-30F1-4E35-B151-11B0163C62B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369282e79ed_2_1511:notes"/>
          <p:cNvSpPr/>
          <p:nvPr>
            <p:ph idx="2" type="sldImg"/>
          </p:nvPr>
        </p:nvSpPr>
        <p:spPr>
          <a:xfrm>
            <a:off x="686157" y="1143000"/>
            <a:ext cx="5485686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369282e79ed_2_15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369282e79ed_2_15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095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077"/>
            <a:ext cx="337006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38" cy="378656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2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51" cy="1880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077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8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30" cy="136564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27" cy="3786568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3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74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2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664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8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98" cy="3786568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25"/>
            <a:ext cx="245539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87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373" cy="24090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37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27" cy="3786567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375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154" cy="106247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154" cy="90431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27" cy="457200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27" cy="457200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42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27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42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154" cy="99090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154" cy="90431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617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762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220" cy="164408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77" cy="76557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8923" cy="25635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34" cy="950556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8" cy="174478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616" cy="38196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616" cy="32635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49" cy="96938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293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18" cy="101572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293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391" cy="109633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59" cy="15055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85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187" cy="109633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59" cy="15055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74" cy="20010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136" cy="29611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136" cy="296116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74" cy="20010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73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73" cy="217862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84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065" cy="117033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065" cy="270979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403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8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8"/>
            <a:ext cx="3111681" cy="175757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87" cy="4000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106" cy="4000499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87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618" cy="2295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086" cy="39999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136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136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13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3" cy="39999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795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318" y="2657475"/>
            <a:ext cx="2302321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-1" y="0"/>
            <a:ext cx="9144001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287" y="2657475"/>
            <a:ext cx="2302321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637" y="2657475"/>
            <a:ext cx="227153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796" cy="101634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636" y="2657475"/>
            <a:ext cx="227153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968" cy="218791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88" cy="14125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422" cy="12994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563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323" cy="339976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29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703" cy="339976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29"/>
            <a:ext cx="342855" cy="171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345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1"/>
            <a:ext cx="3368584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72" cy="4750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1"/>
            <a:ext cx="3359264" cy="241469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1999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1999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1999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88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87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87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87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701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702" cy="5827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628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826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628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628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9035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9034" cy="2109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9035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9034" cy="38397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4"/>
            <a:ext cx="2499987" cy="116295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581"/>
            <a:ext cx="287583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587" cy="2602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4991"/>
            <a:ext cx="5794256" cy="19953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611" cy="152981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410" cy="33936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87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87" cy="26801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702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77" cy="17142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791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21" y="1146008"/>
            <a:ext cx="7973705" cy="3517671"/>
            <a:chOff x="1525588" y="3056020"/>
            <a:chExt cx="21265981" cy="9380455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7" cy="3649979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7877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40" y="-850364"/>
            <a:ext cx="6845120" cy="68442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460" cy="967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746"/>
            <a:ext cx="1474992" cy="19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87" cy="19074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87" cy="188292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199" cy="25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199" cy="2539157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184" cy="3759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184" cy="3759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259" cy="5865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722" cy="89236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30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7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3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645" cy="92943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598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36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7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31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785" cy="5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178" cy="59769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30" cy="103865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73" cy="12124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1999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265" cy="25857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30" cy="103865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73" cy="12124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1999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265" cy="258575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23" cy="141135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074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0818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23" cy="141135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074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0818" cy="174307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32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32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32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32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87" cy="9983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675" y="-672051"/>
            <a:ext cx="10116674" cy="5815551"/>
            <a:chOff x="-2594138" y="-1792136"/>
            <a:chExt cx="26981311" cy="15508135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33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744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3985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045" cy="10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400"/>
            <a:ext cx="438827" cy="239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400"/>
            <a:ext cx="438827" cy="239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80" cy="30194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94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80" cy="30194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94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3" cy="6570258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9" cy="514350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755" cy="76557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755" cy="8038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58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80" cy="44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80" cy="34809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223" cy="1832882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149" cy="51799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49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5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833" cy="266467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8"/>
            <a:ext cx="1387748" cy="29045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8" cy="2789842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99" cy="271146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274" cy="12594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9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803" cy="38503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188" cy="390351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1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16" cy="2005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4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803" cy="38503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5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398" cy="377111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4200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07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70" cy="331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548" cy="26661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295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82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8" cy="4629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6928" cy="45044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5" y="268413"/>
            <a:ext cx="2207214" cy="462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89" y="322848"/>
            <a:ext cx="2067198" cy="45038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847" cy="2067198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2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810" cy="61321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3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7" y="-569033"/>
            <a:ext cx="3013564" cy="6288005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782" cy="280934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244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316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1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76" cy="42976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664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1" y="174803"/>
            <a:ext cx="2249474" cy="47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62" y="382019"/>
            <a:ext cx="2091948" cy="429712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120" cy="2091948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80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65" cy="629456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3640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1" y="-920676"/>
            <a:ext cx="3308331" cy="6924415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581" cy="94297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74" cy="86971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42" cy="305776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55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0946" cy="1087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294" cy="281557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387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4254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780" cy="119063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2734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2734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8532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7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1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90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673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72" cy="114103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244" cy="114103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600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95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8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22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50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507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508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600" cy="803403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5"/>
            <a:ext cx="2443095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5"/>
            <a:ext cx="2465952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5"/>
            <a:ext cx="2397380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5"/>
            <a:ext cx="2443095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863" cy="1004292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5"/>
            <a:ext cx="2435144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36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268" cy="111423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622" cy="81874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8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39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194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41" y="571500"/>
            <a:ext cx="3957035" cy="3957551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268" cy="13642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622" cy="8258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66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025" cy="278713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3" y="0"/>
            <a:ext cx="1409516" cy="5143500"/>
            <a:chOff x="9236" y="0"/>
            <a:chExt cx="3759200" cy="13715999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15" cy="1040016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15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692" cy="396536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0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388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266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076" y="577064"/>
            <a:ext cx="3957035" cy="395755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533" cy="131137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533" cy="98276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2000" y="976882"/>
            <a:ext cx="786207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1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57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533" cy="5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3"/>
            <a:ext cx="3427411" cy="3977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516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60169" cy="2763179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14" cy="343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88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006" cy="24979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8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471" cy="317073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6721" y="1626443"/>
            <a:ext cx="445144" cy="219042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044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044" y="0"/>
            <a:ext cx="6472956" cy="5143500"/>
            <a:chOff x="7123711" y="0"/>
            <a:chExt cx="17263464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316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11" cy="369559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508" cy="1451168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249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472" cy="1662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0" y="0"/>
            <a:ext cx="9144001" cy="5148543"/>
            <a:chOff x="-1" y="0"/>
            <a:chExt cx="24387177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625" cy="220568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24" cy="35962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19" cy="1814684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875" y="467564"/>
            <a:ext cx="4286250" cy="4285691"/>
            <a:chOff x="5985246" y="649659"/>
            <a:chExt cx="12416682" cy="12416682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777" cy="197399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4000" cy="6210669"/>
            <a:chOff x="0" y="-1404763"/>
            <a:chExt cx="24387174" cy="16561784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547" cy="316950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2"/>
            <a:ext cx="5655606" cy="656381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97" cy="101213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41" cy="61068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72" cy="28396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310" cy="33827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5"/>
            <a:ext cx="8016981" cy="1973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51" cy="269710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464" cy="152868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68" cy="1539652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625" cy="2946007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8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1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712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7" cy="57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2" y="-1"/>
            <a:ext cx="9152972" cy="5153270"/>
            <a:chOff x="-23928" y="-2"/>
            <a:chExt cx="24411103" cy="13742053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114" cy="63894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271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2" y="-1"/>
            <a:ext cx="9152972" cy="5153270"/>
            <a:chOff x="-23928" y="-2"/>
            <a:chExt cx="24411103" cy="13742053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114" cy="638949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271" cy="472678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8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1992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71" cy="759545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72" cy="730235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2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1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46" cy="725254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46" cy="640631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86" cy="1543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587" cy="18906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53" cy="122135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634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634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66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66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74" cy="333833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74" cy="26230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530" cy="155959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37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37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49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515" cy="100751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1"/>
            <a:ext cx="7963184" cy="3597044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87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044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be-the-transformative-leader-your-organization-needs-now/navigating-ai-and-tech-for-a-strategic-edge?trk=learnermappingfile" TargetMode="External"/><Relationship Id="rId22" Type="http://schemas.openxmlformats.org/officeDocument/2006/relationships/hyperlink" Target="https://www.linkedin.com/learning/be-the-transformative-leader-your-organization-needs-now/elevating-the-multi-generational-employee-experience?trk=learnermappingfile" TargetMode="External"/><Relationship Id="rId21" Type="http://schemas.openxmlformats.org/officeDocument/2006/relationships/hyperlink" Target="https://www.linkedin.com/learning/ai-enhanced-leadership-development-and-self-coaching-for-managers/leveraging-ai-for-self-assessment-in-leadership-competencies?trk=learnermappingfile" TargetMode="External"/><Relationship Id="rId23" Type="http://schemas.openxmlformats.org/officeDocument/2006/relationships/hyperlink" Target="https://www.linkedin.com/learning/navigating-organizational-politics-as-a-senior-leader/the-6ps-of-political-intelligence?trk=learnermappingfile" TargetMode="External"/><Relationship Id="rId11" Type="http://schemas.openxmlformats.org/officeDocument/2006/relationships/hyperlink" Target="https://www.linkedin.com/learning/leading-responsible-ai-in-organizations/leading-responsible-ai-with-ethics-as-core-values?trk=learnermappingfile" TargetMode="External"/><Relationship Id="rId10" Type="http://schemas.openxmlformats.org/officeDocument/2006/relationships/hyperlink" Target="https://www.linkedin.com/learning/organizational-leadership-in-the-era-of-ai/new-leadership-for-the-ai-era?trk=learnermappingfile" TargetMode="External"/><Relationship Id="rId13" Type="http://schemas.openxmlformats.org/officeDocument/2006/relationships/hyperlink" Target="https://www.linkedin.com/learning/making-the-move-to-executive-leadership/leading-the-whole-enterprise?trk=learnermappingfile" TargetMode="External"/><Relationship Id="rId12" Type="http://schemas.openxmlformats.org/officeDocument/2006/relationships/hyperlink" Target="https://www.linkedin.com/learning/driving-ai-adoption-as-a-business-leader/organizational-ai-readiness?trk=learnermappingfile" TargetMode="External"/><Relationship Id="rId15" Type="http://schemas.openxmlformats.org/officeDocument/2006/relationships/hyperlink" Target="https://www.linkedin.com/learning/leading-responsible-ai-in-organizations/employee-stakeholder-collaboration-as-a-partnership-model?trk=learnermappingfile" TargetMode="External"/><Relationship Id="rId14" Type="http://schemas.openxmlformats.org/officeDocument/2006/relationships/hyperlink" Target="https://www.linkedin.com/learning/organizational-leadership-in-the-era-of-ai/reason-driven-vs-data-driven-strategy?trk=learnermappingfile" TargetMode="External"/><Relationship Id="rId17" Type="http://schemas.openxmlformats.org/officeDocument/2006/relationships/hyperlink" Target="https://www.linkedin.com/learning/driving-ai-adoption-as-a-business-leader/human-ai-collaboration?trk=learnermappingfile" TargetMode="External"/><Relationship Id="rId16" Type="http://schemas.openxmlformats.org/officeDocument/2006/relationships/hyperlink" Target="https://www.linkedin.com/learning/ai-enhanced-leadership-development-and-self-coaching-for-managers/monitoring-and-enhancing-team-performance?trk=learnermappingfile" TargetMode="External"/><Relationship Id="rId19" Type="http://schemas.openxmlformats.org/officeDocument/2006/relationships/hyperlink" Target="https://www.linkedin.com/learning/organizational-leadership-in-the-era-of-ai/replace-problem-solving-with-future-solving?trk=learnermappingfile" TargetMode="External"/><Relationship Id="rId18" Type="http://schemas.openxmlformats.org/officeDocument/2006/relationships/hyperlink" Target="https://www.linkedin.com/learning/executive-leadership-24384695/energize-and-empower?trk=learnermappingfil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making-the-move-to-executive-leadership/how-to-build-and-demonstrate-executive-presence?trk=learnermappingfile" TargetMode="External"/><Relationship Id="rId9" Type="http://schemas.openxmlformats.org/officeDocument/2006/relationships/hyperlink" Target="https://www.linkedin.com/learning/making-the-move-to-executive-leadership/developing-strategic-vision?trk=learnermappingfile" TargetMode="External"/><Relationship Id="rId5" Type="http://schemas.openxmlformats.org/officeDocument/2006/relationships/hyperlink" Target="https://www.linkedin.com/learning/executive-leadership-24384695/build-trust-essential-first-steps?trk=learnermappingfile" TargetMode="External"/><Relationship Id="rId6" Type="http://schemas.openxmlformats.org/officeDocument/2006/relationships/hyperlink" Target="https://www.linkedin.com/learning/leading-through-challenges-strategies-for-executive-leaders/assess-your-leadership-skills?trk=learnermappingfile" TargetMode="External"/><Relationship Id="rId7" Type="http://schemas.openxmlformats.org/officeDocument/2006/relationships/hyperlink" Target="https://www.linkedin.com/learning/executive-leadership-24384695/establish-purpose-and-vision?trk=learnermappingfile" TargetMode="External"/><Relationship Id="rId8" Type="http://schemas.openxmlformats.org/officeDocument/2006/relationships/hyperlink" Target="https://www.linkedin.com/learning/be-the-transformative-leader-your-organization-needs-now/lifelong-learning-as-a-leadership-strategy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265" cy="115416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6883091" cy="7267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Navigating the New Frontiers of the Modern Leader in the Age of AI 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Build the leadership capacity to align people, purpose, and AI—ensuring responsible growth, ethical decision-making, and competitive edge in today’s AI-driven world.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{651A7A87-30F1-4E35-B151-11B0163C62B1}</a:tableStyleId>
              </a:tblPr>
              <a:tblGrid>
                <a:gridCol w="1703850"/>
                <a:gridCol w="1727200"/>
                <a:gridCol w="1715525"/>
                <a:gridCol w="1715525"/>
                <a:gridCol w="1715525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1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How to: Build and demonstrate executive presence</a:t>
                      </a:r>
                      <a:endParaRPr b="0" i="0" sz="800" u="sng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40s)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Build trust: Essential first steps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47s)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Assess your leadership skills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22s)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Establish purpose and vision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42s)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5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Lifelong learning as a leadership strategy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32s)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6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Developing strategic vision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13s)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7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New leadership for the AI era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27s</a:t>
                      </a:r>
                      <a:r>
                        <a:rPr b="1" lang="en" sz="800" u="none" cap="none" strike="noStrike"/>
                        <a:t>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Leading responsible AI with ethics as core values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58s)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Organizational AI-readiness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(5m 52s)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10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Leading the whole enterprise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12s)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11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Reason-driven vs. data-driven strategy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56s)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12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Employee stakeholder collaboration as a partnership model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28s)</a:t>
                      </a:r>
                      <a:endParaRPr b="1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Monitoring and enhancing team performance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24s)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Human-AI collaboration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48s)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15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Energize and empower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52s)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16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Replace problem-solving with future solving</a:t>
                      </a:r>
                      <a:endParaRPr b="0" i="0" sz="800" u="sng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49s)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17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Navigating AI and tech for a strategic edge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3s)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Leveraging AI for self-assessment in leadership competencies</a:t>
                      </a:r>
                      <a:endParaRPr b="0" i="0" sz="800" u="sng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04s)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Elevating the multi-generational employee experience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17s)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20</a:t>
                      </a:r>
                      <a:endParaRPr sz="5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The 6 Ps of political intelligence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45s)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