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j1rttxJYdY4w2efmPddd1GcaUj3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F622C84-B2F5-4A08-A3B9-D96F47D1ECC7}">
  <a:tblStyle styleId="{3F622C84-B2F5-4A08-A3B9-D96F47D1ECC7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672b78d88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f672b78d88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f672b78d88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5" Type="http://schemas.openxmlformats.org/officeDocument/2006/relationships/image" Target="../media/image4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4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4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4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4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4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7843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women-transforming-tech-breaking-bias-16720426/4369335?trk=learnermappingfile" TargetMode="External"/><Relationship Id="rId22" Type="http://schemas.openxmlformats.org/officeDocument/2006/relationships/hyperlink" Target="https://www.linkedin.com/learning/confronting-bias-thriving-across-our-differences-14254791/3013271?trk=learnermappingfile" TargetMode="External"/><Relationship Id="rId21" Type="http://schemas.openxmlformats.org/officeDocument/2006/relationships/hyperlink" Target="https://www.linkedin.com/learning/communicating-about-culturally-sensitive-issues-9588614/2460139?trk=learnermappingfile" TargetMode="External"/><Relationship Id="rId24" Type="http://schemas.openxmlformats.org/officeDocument/2006/relationships/image" Target="../media/image11.png"/><Relationship Id="rId23" Type="http://schemas.openxmlformats.org/officeDocument/2006/relationships/hyperlink" Target="https://www.linkedin.com/learning/proven-success-strategies-for-women-at-work-4/2885223?trk=learnermappingfile" TargetMode="External"/><Relationship Id="rId11" Type="http://schemas.openxmlformats.org/officeDocument/2006/relationships/hyperlink" Target="https://www.linkedin.com/learning/proven-success-strategies-for-women-at-work-4/2883204?trk=learnermappingfile" TargetMode="External"/><Relationship Id="rId10" Type="http://schemas.openxmlformats.org/officeDocument/2006/relationships/hyperlink" Target="https://www.linkedin.com/learning/unconscious-bias-3/2916823?trk=learnermappingfile" TargetMode="External"/><Relationship Id="rId13" Type="http://schemas.openxmlformats.org/officeDocument/2006/relationships/hyperlink" Target="https://www.linkedin.com/learning/leadership-strategies-for-women-14677199/3065016?trk=learnermappingfile" TargetMode="External"/><Relationship Id="rId12" Type="http://schemas.openxmlformats.org/officeDocument/2006/relationships/hyperlink" Target="https://www.linkedin.com/learning/proven-success-strategies-for-women-at-work-4/2886246?trk=learnermappingfile" TargetMode="External"/><Relationship Id="rId15" Type="http://schemas.openxmlformats.org/officeDocument/2006/relationships/hyperlink" Target="https://www.linkedin.com/learning/leadership-strategies-for-women-14677199/3058022?trk=learnermappingfile" TargetMode="External"/><Relationship Id="rId14" Type="http://schemas.openxmlformats.org/officeDocument/2006/relationships/hyperlink" Target="https://www.linkedin.com/learning/proven-success-strategies-for-women-at-work-4/2887284?trk=learnermappingfile" TargetMode="External"/><Relationship Id="rId17" Type="http://schemas.openxmlformats.org/officeDocument/2006/relationships/hyperlink" Target="https://www.linkedin.com/learning/women-transforming-tech-breaking-bias-16720426/4368366?trk=learnermappingfile" TargetMode="External"/><Relationship Id="rId16" Type="http://schemas.openxmlformats.org/officeDocument/2006/relationships/hyperlink" Target="https://www.linkedin.com/learning/self-coaching-for-women-to-work-confidently/4403638?trk=learnermappingfile" TargetMode="External"/><Relationship Id="rId19" Type="http://schemas.openxmlformats.org/officeDocument/2006/relationships/hyperlink" Target="https://www.linkedin.com/learning/leading-inclusive-teams-14683165/3051924?trk=learnermappingfile" TargetMode="External"/><Relationship Id="rId18" Type="http://schemas.openxmlformats.org/officeDocument/2006/relationships/hyperlink" Target="https://www.linkedin.com/learning/leadership-strategies-for-women-14677199/3058021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Relationship Id="rId4" Type="http://schemas.openxmlformats.org/officeDocument/2006/relationships/hyperlink" Target="https://www.linkedin.com/learning/confronting-bias-thriving-across-our-differences-14254791/3011672?trk=learnermappingfile" TargetMode="External"/><Relationship Id="rId9" Type="http://schemas.openxmlformats.org/officeDocument/2006/relationships/hyperlink" Target="https://www.linkedin.com/learning/proven-success-strategies-for-women-at-work-4/2886243?trk=learnermappingfile" TargetMode="External"/><Relationship Id="rId5" Type="http://schemas.openxmlformats.org/officeDocument/2006/relationships/hyperlink" Target="https://www.linkedin.com/learning/leadership-strategies-for-women-14677199/3059021?trk=learnermappingfile" TargetMode="External"/><Relationship Id="rId6" Type="http://schemas.openxmlformats.org/officeDocument/2006/relationships/hyperlink" Target="https://www.linkedin.com/learning/unconscious-bias-3/2917884?trk=learnermappingfile" TargetMode="External"/><Relationship Id="rId7" Type="http://schemas.openxmlformats.org/officeDocument/2006/relationships/hyperlink" Target="https://www.linkedin.com/learning/communicating-about-culturally-sensitive-issues-9588614/2457205?trk=learnermappingfile" TargetMode="External"/><Relationship Id="rId8" Type="http://schemas.openxmlformats.org/officeDocument/2006/relationships/hyperlink" Target="https://www.linkedin.com/learning/women-transforming-tech-breaking-bias-16720426/4373353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f672b78d88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f672b78d88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f672b78d88_0_0"/>
          <p:cNvSpPr txBox="1"/>
          <p:nvPr/>
        </p:nvSpPr>
        <p:spPr>
          <a:xfrm>
            <a:off x="755175" y="466800"/>
            <a:ext cx="15153600" cy="237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>
                <a:solidFill>
                  <a:schemeClr val="dk1"/>
                </a:solidFill>
              </a:rPr>
              <a:t> 国際女性デー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38100" rtl="0" algn="l">
              <a:lnSpc>
                <a:spcPct val="1142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202124"/>
                </a:solidFill>
                <a:highlight>
                  <a:srgbClr val="F8F9FA"/>
                </a:highlight>
              </a:rPr>
              <a:t>2025年の国際女性デーのテーマ：「行動を後押しする」 わたしたち全員で協力して、ジェンダー平等とより良い機会のために行動を後押ししましょう。</a:t>
            </a:r>
            <a:endParaRPr sz="3000">
              <a:solidFill>
                <a:srgbClr val="202124"/>
              </a:solidFill>
              <a:highlight>
                <a:srgbClr val="F8F9FA"/>
              </a:highlight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t/>
            </a:r>
            <a:endParaRPr sz="2700">
              <a:solidFill>
                <a:schemeClr val="accent6"/>
              </a:solidFill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br>
              <a:rPr b="0" i="0" lang="en-US" sz="2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f672b78d88_0_0"/>
          <p:cNvGraphicFramePr/>
          <p:nvPr/>
        </p:nvGraphicFramePr>
        <p:xfrm>
          <a:off x="755180" y="26134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{3F622C84-B2F5-4A08-A3B9-D96F47D1ECC7}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>
                          <a:latin typeface="Meiryo"/>
                          <a:ea typeface="Meiryo"/>
                          <a:cs typeface="Meiryo"/>
                          <a:sym typeface="Meiryo"/>
                        </a:rPr>
                        <a:t>月曜日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火曜日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水曜日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木曜日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金曜日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245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1日目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無意識の偏見とは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b="1" lang="en-US" sz="2000" u="none" cap="none" strike="noStrike"/>
                        <a:t>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誰にでもジェンダーバイアスがある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b="1" lang="en-US" sz="2000" u="none" cap="none" strike="noStrike"/>
                        <a:t>日目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自分が持つ思い込みや偏見を認識する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0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b="1" lang="en-US" sz="2000" u="none" cap="none" strike="noStrike"/>
                        <a:t>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マイクロアグレッションとは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48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b="1" lang="en-US" sz="2000" u="none" cap="none" strike="noStrike"/>
                        <a:t>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公平ではない職場環境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04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6</a:t>
                      </a:r>
                      <a:r>
                        <a:rPr b="1" lang="en-US" sz="2000" u="none" cap="none" strike="noStrike"/>
                        <a:t>日目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女性が直面するダブルバインドを認識する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hlink"/>
                          </a:solidFill>
                        </a:rPr>
                        <a:t>7</a:t>
                      </a:r>
                      <a:r>
                        <a:rPr b="1" lang="en-US" sz="2000" u="none" cap="none" strike="noStrike"/>
                        <a:t>日目</a:t>
                      </a:r>
                      <a:endParaRPr sz="2000" u="none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仕事に与える影響を知る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17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8</a:t>
                      </a:r>
                      <a:r>
                        <a:rPr b="1" lang="en-US" sz="2000" u="none" cap="none" strike="noStrike"/>
                        <a:t>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賃金格差について</a:t>
                      </a:r>
                      <a:endParaRPr sz="2000" u="none" cap="none" strike="noStrike">
                        <a:solidFill>
                          <a:srgbClr val="000000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9</a:t>
                      </a:r>
                      <a:r>
                        <a:rPr b="1" lang="en-US" sz="2000" u="none" cap="none" strike="noStrike"/>
                        <a:t>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2"/>
                        </a:rPr>
                        <a:t>自分の価値にふさわしいものを交渉する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10</a:t>
                      </a:r>
                      <a:r>
                        <a:rPr b="1" lang="en-US" sz="2000" u="none" cap="none" strike="noStrike"/>
                        <a:t>日目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3"/>
                        </a:rPr>
                        <a:t>インポスター症候群を克服する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50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11</a:t>
                      </a:r>
                      <a:r>
                        <a:rPr b="1" lang="en-US" sz="2000" u="none" cap="none" strike="noStrike"/>
                        <a:t>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女性とフィードバックに関してわかっていること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12</a:t>
                      </a:r>
                      <a:r>
                        <a:rPr b="1" lang="en-US" sz="2000" u="none" cap="none" strike="noStrike"/>
                        <a:t>日目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5"/>
                        </a:rPr>
                        <a:t>男女間のメンタリングとスポンサーシップ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5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0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13</a:t>
                      </a:r>
                      <a:r>
                        <a:rPr b="1" lang="en-US" sz="2000" u="none" cap="none" strike="noStrike"/>
                        <a:t>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6"/>
                        </a:rPr>
                        <a:t>なぜセルフコーチングが求められるのか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3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7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14</a:t>
                      </a:r>
                      <a:r>
                        <a:rPr b="1" lang="en-US" sz="2000" u="none" cap="none" strike="noStrike"/>
                        <a:t>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7"/>
                        </a:rPr>
                        <a:t>リーダーシップの作法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15</a:t>
                      </a:r>
                      <a:r>
                        <a:rPr b="1" lang="en-US" sz="2000" u="none" cap="none" strike="noStrike"/>
                        <a:t>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8"/>
                        </a:rPr>
                        <a:t>男女両方のリーダーシップをチームに活かす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3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16</a:t>
                      </a:r>
                      <a:r>
                        <a:rPr b="1" lang="en-US" sz="2000" u="none" cap="none" strike="noStrike"/>
                        <a:t>日目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9"/>
                        </a:rPr>
                        <a:t>インクルーシブな言葉づかいをする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(3m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17</a:t>
                      </a:r>
                      <a:r>
                        <a:rPr b="1" lang="en-US" sz="2000" u="none" cap="none" strike="noStrike"/>
                        <a:t>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0"/>
                        </a:rPr>
                        <a:t>小さな選択がもたらす大きな変化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18</a:t>
                      </a:r>
                      <a:r>
                        <a:rPr b="1" lang="en-US" sz="2000" u="none" cap="none" strike="noStrike"/>
                        <a:t>日目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1"/>
                        </a:rPr>
                        <a:t>自分が不快になったときにフィードバックを提供する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19</a:t>
                      </a:r>
                      <a:r>
                        <a:rPr b="1" lang="en-US" sz="2000" u="none" cap="none" strike="noStrike"/>
                        <a:t>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2"/>
                        </a:rPr>
                        <a:t>無意識の偏見に立ち向かう方法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4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8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20</a:t>
                      </a:r>
                      <a:r>
                        <a:rPr b="1" lang="en-US" sz="2000" u="none" cap="none" strike="noStrike"/>
                        <a:t>日目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3"/>
                        </a:rPr>
                        <a:t>人脈を有効活用する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14s)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29" name="Google Shape;1529;g2f672b78d88_0_0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16075525" y="255375"/>
            <a:ext cx="3381903" cy="25372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