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nnbINCgy3aMZzKInrV8QGwvTJ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DA2E6A2-8C5B-4D4A-9C7E-EF644205E3C9}">
  <a:tblStyle styleId="{7DA2E6A2-8C5B-4D4A-9C7E-EF644205E3C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1c3b28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1c3b28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1c3b28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1.png"/><Relationship Id="rId21" Type="http://schemas.openxmlformats.org/officeDocument/2006/relationships/image" Target="../media/image12.png"/><Relationship Id="rId11" Type="http://schemas.openxmlformats.org/officeDocument/2006/relationships/hyperlink" Target="https://www.linkedin.com/learning/estrategias-exitosas-para-mujeres-en-el-ambiente-de-trabajo/las-mujeres-y-el-feedback?trk=learnermappingfile" TargetMode="External"/><Relationship Id="rId10" Type="http://schemas.openxmlformats.org/officeDocument/2006/relationships/hyperlink" Target="https://www.linkedin.com/learning/estrategias-de-liderazgo-para-mujeres-10020659/la-realidad-del-liderazgo-femenino?trk=learnermappingfile" TargetMode="External"/><Relationship Id="rId13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2" Type="http://schemas.openxmlformats.org/officeDocument/2006/relationships/hyperlink" Target="https://www.linkedin.com/learning/estrategias-de-liderazgo-para-mujeres-10020659/el-auto-secuestro-de-los-sesgos?trk=learnermappingfile" TargetMode="External"/><Relationship Id="rId15" Type="http://schemas.openxmlformats.org/officeDocument/2006/relationships/hyperlink" Target="https://www.linkedin.com/learning/como-impulsar-el-cambio-y-el-antirracismo/identifica-las-desigualdades?trk=learnermappingfile" TargetMode="External"/><Relationship Id="rId14" Type="http://schemas.openxmlformats.org/officeDocument/2006/relationships/hyperlink" Target="https://www.linkedin.com/learning/como-convertirse-en-un-aliado-femenino-en-el-trabajo/las-grandes-ventajas-que-ofrece-ser-un-aliado-femenino-en-el-trabajo?trk=learnermappingfile" TargetMode="External"/><Relationship Id="rId17" Type="http://schemas.openxmlformats.org/officeDocument/2006/relationships/hyperlink" Target="https://www.linkedin.com/learning/como-comunicar-sobre-temas-culturalmente-sensibles/las-microagresiones?trk=learnermappingfile" TargetMode="External"/><Relationship Id="rId16" Type="http://schemas.openxmlformats.org/officeDocument/2006/relationships/hyperlink" Target="https://www.linkedin.com/learning/como-cultivar-la-habilidad-y-la-inclusion-cultural/el-contexto-de-la-inclusion?trk=learnermappingfile" TargetMode="External"/><Relationship Id="rId19" Type="http://schemas.openxmlformats.org/officeDocument/2006/relationships/hyperlink" Target="https://www.linkedin.com/learning/la-importancia-del-lenguaje-inclusivo/por-que-es-importante-usar-un-lenguaje-inclusivo-en-las-empresas-y-en-la-vida-diaria?trk=learnermappingfile" TargetMode="External"/><Relationship Id="rId18" Type="http://schemas.openxmlformats.org/officeDocument/2006/relationships/hyperlink" Target="https://www.linkedin.com/learning/como-liderar-equipos-inclusivos/prioriza-la-inclusion-en-el-equipo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omprender-e-integrar-la-diversidad-funcional/discapacidad-y-diversidad-funcional-que-es-que?trk=learnermappingfile" TargetMode="External"/><Relationship Id="rId9" Type="http://schemas.openxmlformats.org/officeDocument/2006/relationships/hyperlink" Target="https://www.linkedin.com/learning/como-gestionar-la-diversidad/tres-esferas-en-las-que-impactar-al-gestionar-la-diversidad?trk=learnermappingfile" TargetMode="External"/><Relationship Id="rId5" Type="http://schemas.openxmlformats.org/officeDocument/2006/relationships/hyperlink" Target="https://www.linkedin.com/learning/python-entrena-redes-neuronales/neurona-biologica-y-neurona-artificial?trk=learnermappingfile" TargetMode="External"/><Relationship Id="rId6" Type="http://schemas.openxmlformats.org/officeDocument/2006/relationships/hyperlink" Target="https://www.linkedin.com/learning/como-desarrollar-un-programa-de-diversidad-inclusion-y-pertenencia/la-necesidad-de-tener-un-programa-diverso-e-inclusivo?trk=learnermappingfile" TargetMode="External"/><Relationship Id="rId7" Type="http://schemas.openxmlformats.org/officeDocument/2006/relationships/hyperlink" Target="https://www.linkedin.com/learning/diversidad-inclusion-y-pertenencia/la-diversidad-y-la-inclusion-y-el-futuro-del-entorno-laboral?trk=learnermappingfile" TargetMode="External"/><Relationship Id="rId8" Type="http://schemas.openxmlformats.org/officeDocument/2006/relationships/hyperlink" Target="https://www.linkedin.com/learning/diversidad-e-inclusion-en-empresas-globales/como-aumentar-la-diversidad-y-la-inclusion-en-la-empresa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1c3b28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1c3b28b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1c3b28b_0_0"/>
          <p:cNvSpPr txBox="1"/>
          <p:nvPr/>
        </p:nvSpPr>
        <p:spPr>
          <a:xfrm>
            <a:off x="755175" y="546650"/>
            <a:ext cx="15057900" cy="1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Fomenta la inclusión en el lugar de trabajo</a:t>
            </a:r>
            <a:endParaRPr sz="6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Descubre vídeos nuevos todos los días que podrás completar en unos 5 minutos.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No te preocupes si te saltas alguno, siempre puedes ponerte al día.</a:t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1c3b28b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{7DA2E6A2-8C5B-4D4A-9C7E-EF644205E3C9}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sz="28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Integración vs Inclusión laboral. ¿Qué es qué?</a:t>
                      </a:r>
                      <a:r>
                        <a:rPr lang="en-US" sz="2000" u="sng">
                          <a:solidFill>
                            <a:srgbClr val="004183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La necesidad de tener un programa diverso e inclusivo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¿Cuáles son tus principales </a:t>
                      </a:r>
                      <a:br>
                        <a:rPr lang="en-US" sz="2000"/>
                      </a:br>
                      <a:r>
                        <a:rPr lang="en-US" sz="2000"/>
                        <a:t>conclusiones sobre </a:t>
                      </a:r>
                      <a:br>
                        <a:rPr lang="en-US" sz="2000"/>
                      </a:br>
                      <a:r>
                        <a:rPr lang="en-US" sz="2000"/>
                        <a:t>cómo adoptar una mentalidad inclusiva?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La diversidad y la inclusión y el futuro del entorno laboral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m 5s)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Cómo aumentar la diversidad y la inclusión en la empresa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Tres esferas en las que impactar al gestionar la diversidad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34s)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La realidad del liderazgo femenino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52s)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Las mujeres y el feedback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 </a:t>
                      </a:r>
                      <a:r>
                        <a:rPr lang="en-US" sz="2000"/>
                        <a:t>¿De qué manera puedes </a:t>
                      </a:r>
                      <a:br>
                        <a:rPr lang="en-US" sz="2000"/>
                      </a:br>
                      <a:r>
                        <a:rPr lang="en-US" sz="2000"/>
                        <a:t>mostrar paciencia en tus interacciones a partir de ahora?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El auto-secuestro de los sesgos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Actividad: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¿Cuáles son tus tres </a:t>
                      </a:r>
                      <a:br>
                        <a:rPr lang="en-US" sz="2000"/>
                      </a:br>
                      <a:r>
                        <a:rPr lang="en-US" sz="2000"/>
                        <a:t>principales conclusiones </a:t>
                      </a:r>
                      <a:br>
                        <a:rPr lang="en-US" sz="2000"/>
                      </a:br>
                      <a:r>
                        <a:rPr lang="en-US" sz="2000"/>
                        <a:t>de los vídeos que has visto?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rgbClr val="004183"/>
                        </a:solidFill>
                        <a:hlinkClick r:id="rId1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Las grandes ventajas que ofrece ser un aliado femenino en el trabajo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Identifica las desigualdades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15s)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El contexto de la inclusión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Las microagresiones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45s)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Prioriza la inclusión en el equipo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18s)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Por qué es importante usar un lenguaje inclusivo en las empresas y en la vida diaria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&#10;&#10;Description automatically generated" id="1529" name="Google Shape;1529;g2f3f1c3b28b_0_0"/>
          <p:cNvPicPr preferRelativeResize="0"/>
          <p:nvPr/>
        </p:nvPicPr>
        <p:blipFill rotWithShape="1">
          <a:blip r:embed="rId20">
            <a:alphaModFix/>
          </a:blip>
          <a:srcRect b="0" l="2903" r="0" t="0"/>
          <a:stretch/>
        </p:blipFill>
        <p:spPr>
          <a:xfrm>
            <a:off x="15769501" y="439297"/>
            <a:ext cx="3287176" cy="2402749"/>
          </a:xfrm>
          <a:prstGeom prst="rect">
            <a:avLst/>
          </a:prstGeom>
          <a:noFill/>
          <a:ln>
            <a:noFill/>
          </a:ln>
        </p:spPr>
      </p:pic>
      <p:sp>
        <p:nvSpPr>
          <p:cNvPr id="1530" name="Google Shape;1530;g2f3f1c3b28b_0_0"/>
          <p:cNvSpPr txBox="1"/>
          <p:nvPr/>
        </p:nvSpPr>
        <p:spPr>
          <a:xfrm>
            <a:off x="15161800" y="11269625"/>
            <a:ext cx="8114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Actividad: </a:t>
            </a:r>
            <a:r>
              <a:rPr lang="en-US" sz="2000">
                <a:solidFill>
                  <a:schemeClr val="dk1"/>
                </a:solidFill>
              </a:rPr>
              <a:t>Enumera las 2-3 conclusiones principales que podrás poner en práctica en tu lugar de trabajo.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600">
              <a:solidFill>
                <a:srgbClr val="56687A"/>
              </a:solidFill>
            </a:endParaRPr>
          </a:p>
        </p:txBody>
      </p:sp>
      <p:cxnSp>
        <p:nvCxnSpPr>
          <p:cNvPr id="1531" name="Google Shape;1531;g2f3f1c3b28b_0_0"/>
          <p:cNvCxnSpPr/>
          <p:nvPr/>
        </p:nvCxnSpPr>
        <p:spPr>
          <a:xfrm flipH="1" rot="10800000">
            <a:off x="15183400" y="12300263"/>
            <a:ext cx="8071500" cy="57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32" name="Google Shape;1532;g2f3f1c3b28b_0_0"/>
          <p:cNvCxnSpPr/>
          <p:nvPr/>
        </p:nvCxnSpPr>
        <p:spPr>
          <a:xfrm flipH="1" rot="10800000">
            <a:off x="15183400" y="12623675"/>
            <a:ext cx="8071500" cy="57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33" name="Google Shape;1533;g2f3f1c3b28b_0_0"/>
          <p:cNvCxnSpPr/>
          <p:nvPr/>
        </p:nvCxnSpPr>
        <p:spPr>
          <a:xfrm flipH="1" rot="10800000">
            <a:off x="15183400" y="12947075"/>
            <a:ext cx="8071500" cy="573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34" name="Google Shape;1534;g2f3f1c3b28b_0_0"/>
          <p:cNvPicPr preferRelativeResize="0"/>
          <p:nvPr/>
        </p:nvPicPr>
        <p:blipFill rotWithShape="1">
          <a:blip r:embed="rId21">
            <a:alphaModFix/>
          </a:blip>
          <a:srcRect b="0" l="49199" r="4525" t="0"/>
          <a:stretch/>
        </p:blipFill>
        <p:spPr>
          <a:xfrm>
            <a:off x="755175" y="4538150"/>
            <a:ext cx="2543666" cy="1474974"/>
          </a:xfrm>
          <a:prstGeom prst="rect">
            <a:avLst/>
          </a:prstGeom>
          <a:noFill/>
          <a:ln>
            <a:noFill/>
          </a:ln>
        </p:spPr>
      </p:pic>
      <p:sp>
        <p:nvSpPr>
          <p:cNvPr id="1535" name="Google Shape;1535;g2f3f1c3b28b_0_0"/>
          <p:cNvSpPr txBox="1"/>
          <p:nvPr/>
        </p:nvSpPr>
        <p:spPr>
          <a:xfrm>
            <a:off x="3126200" y="4375725"/>
            <a:ext cx="2183100" cy="16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</a:rPr>
              <a:t>¡El reto empieza mañana!</a:t>
            </a:r>
            <a:endParaRPr sz="5600">
              <a:solidFill>
                <a:srgbClr val="56687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