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33D79DB-6AA9-42F2-B350-C195A4875789}">
  <a:tblStyle styleId="{033D79DB-6AA9-42F2-B350-C195A487578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369286d716f_3_0:notes"/>
          <p:cNvSpPr/>
          <p:nvPr>
            <p:ph idx="2" type="sldImg"/>
          </p:nvPr>
        </p:nvSpPr>
        <p:spPr>
          <a:xfrm>
            <a:off x="686157" y="1143000"/>
            <a:ext cx="5485686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369286d716f_3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369286d716f_3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095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077"/>
            <a:ext cx="337006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27" cy="3786568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74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2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98" cy="3786568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37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37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154" cy="106247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154" cy="90431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27" cy="457200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27" cy="457200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42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27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42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154" cy="99090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154" cy="90431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220" cy="164408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77" cy="7655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8923" cy="25635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34" cy="950556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8" cy="174478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616" cy="38196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616" cy="32635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49" cy="96938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293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18" cy="101572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293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391" cy="109633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59" cy="15055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85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187" cy="109633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59" cy="15055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74" cy="20010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136" cy="29611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136" cy="29611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74" cy="20010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73" cy="217862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84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065" cy="117033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065" cy="270979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403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8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8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87" cy="400049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106" cy="400049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086" cy="39999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136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136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795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318" y="2657475"/>
            <a:ext cx="2302321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-1" y="0"/>
            <a:ext cx="9144001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287" y="2657475"/>
            <a:ext cx="2302321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637" y="2657475"/>
            <a:ext cx="227153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636" y="2657475"/>
            <a:ext cx="227153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968" cy="218791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323" cy="339976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29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703" cy="339976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29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345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1"/>
            <a:ext cx="3368584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72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1"/>
            <a:ext cx="3359264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1999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1999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1999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88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87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87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87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701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702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628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826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628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628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9035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9034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9035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9034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4991"/>
            <a:ext cx="5794256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410" cy="3393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702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791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21" y="1146008"/>
            <a:ext cx="7973705" cy="3517671"/>
            <a:chOff x="1525588" y="3056020"/>
            <a:chExt cx="21265981" cy="9380455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7" cy="3649979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7877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87" cy="19074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87" cy="188292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199" cy="2539157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199" cy="2539157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184" cy="3759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184" cy="3759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259" cy="5865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722" cy="89236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30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7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3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645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7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3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178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30" cy="103865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73" cy="12124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1999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265" cy="25857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30" cy="103865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73" cy="12124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1999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265" cy="25857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23" cy="141135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074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0818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23" cy="141135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074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0818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32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32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32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045" cy="10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400"/>
            <a:ext cx="438827" cy="239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400"/>
            <a:ext cx="438827" cy="239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80" cy="30194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94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80" cy="30194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94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9" cy="514350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755" cy="76557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755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58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223" cy="1832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149" cy="51799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49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5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833" cy="266467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8"/>
            <a:ext cx="1387748" cy="29045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8" cy="2789842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99" cy="271146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274" cy="12594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9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0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803" cy="38503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188" cy="390351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1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4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803" cy="38503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5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398" cy="37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295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82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5" y="268413"/>
            <a:ext cx="2207214" cy="462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89" y="322848"/>
            <a:ext cx="2067198" cy="450384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847" cy="2067198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2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810" cy="61321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7" y="-569033"/>
            <a:ext cx="3013564" cy="6288005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782" cy="280934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244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31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664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1" y="174803"/>
            <a:ext cx="2249474" cy="47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62" y="382019"/>
            <a:ext cx="2091948" cy="4297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120" cy="2091948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80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65" cy="62945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1" y="-920676"/>
            <a:ext cx="3308331" cy="6924415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42" cy="30577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387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1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673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244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600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95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8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22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50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50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600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5"/>
            <a:ext cx="2443095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5"/>
            <a:ext cx="2465952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5"/>
            <a:ext cx="2397380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5"/>
            <a:ext cx="2443095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5"/>
            <a:ext cx="2435144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36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268" cy="111423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622" cy="81874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8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39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194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622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025" cy="278713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0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388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044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044" y="0"/>
            <a:ext cx="6472956" cy="5143500"/>
            <a:chOff x="7123711" y="0"/>
            <a:chExt cx="17263464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464" cy="15286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68" cy="153965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1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2" y="-1"/>
            <a:ext cx="9152972" cy="5153270"/>
            <a:chOff x="-23928" y="-2"/>
            <a:chExt cx="24411103" cy="13742053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114" cy="63894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271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2" y="-1"/>
            <a:ext cx="9152972" cy="5153270"/>
            <a:chOff x="-23928" y="-2"/>
            <a:chExt cx="24411103" cy="13742053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114" cy="63894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271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1992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71" cy="75954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72" cy="73023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46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46" cy="6406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86" cy="1543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634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634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66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66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37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37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1"/>
            <a:ext cx="7963184" cy="359704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87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044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bystander-training-from-bystander-to-upstander-2022/building-more-rapport-with-colleagues?trk=learnermappingfile" TargetMode="External"/><Relationship Id="rId22" Type="http://schemas.openxmlformats.org/officeDocument/2006/relationships/hyperlink" Target="https://www.linkedin.com/learning/the-spectrum-of-gender-identity-in-the-workplace/allyship?trk=learnermappingfile" TargetMode="External"/><Relationship Id="rId21" Type="http://schemas.openxmlformats.org/officeDocument/2006/relationships/hyperlink" Target="https://www.linkedin.com/learning/creating-equity-for-lgbtq-plus/responding-to-workplace-discrimination?trk=learnermappingfile" TargetMode="External"/><Relationship Id="rId23" Type="http://schemas.openxmlformats.org/officeDocument/2006/relationships/hyperlink" Target="https://www.linkedin.com/learning/navigating-ai-through-an-intersectional-dei-lens/the-impact-of-intersectionality-on-ai-development?trk=learnermappingfile" TargetMode="External"/><Relationship Id="rId11" Type="http://schemas.openxmlformats.org/officeDocument/2006/relationships/hyperlink" Target="https://www.linkedin.com/learning/dei-and-the-culture-of-belonging-at-work/the-culture-of-work?trk=learnermappingfile" TargetMode="External"/><Relationship Id="rId10" Type="http://schemas.openxmlformats.org/officeDocument/2006/relationships/hyperlink" Target="https://www.linkedin.com/learning/learning-to-unlearn-a-revolutionary-way-to-disrupt-bias/letting-go-of-limiting-beliefs?trk=learnermappingfile" TargetMode="External"/><Relationship Id="rId13" Type="http://schemas.openxmlformats.org/officeDocument/2006/relationships/hyperlink" Target="https://www.linkedin.com/learning/creating-equity-for-lgbtq-plus/lgbtq-plus-allyship?trk=learnermappingfile" TargetMode="External"/><Relationship Id="rId12" Type="http://schemas.openxmlformats.org/officeDocument/2006/relationships/hyperlink" Target="https://www.linkedin.com/learning/addressing-hate-speech-in-the-workplace/hate-speech-s-impacts-on-culture-teams-and-productivity-24472533?trk=learnermappingfile" TargetMode="External"/><Relationship Id="rId15" Type="http://schemas.openxmlformats.org/officeDocument/2006/relationships/hyperlink" Target="https://www.linkedin.com/learning/creating-equity-for-lgbtq-plus/diversity-and-equity-in-leadership?trk=learnermappingfile" TargetMode="External"/><Relationship Id="rId14" Type="http://schemas.openxmlformats.org/officeDocument/2006/relationships/hyperlink" Target="https://www.linkedin.com/learning/sustainable-lgbtq-plus-allyship/authenticity-in-the-workplace?trk=learnermappingfile" TargetMode="External"/><Relationship Id="rId17" Type="http://schemas.openxmlformats.org/officeDocument/2006/relationships/hyperlink" Target="https://www.linkedin.com/learning/dei-and-the-culture-of-belonging-at-work/the-what-key-ingredients-of-belonging?trk=learnermappingfile" TargetMode="External"/><Relationship Id="rId16" Type="http://schemas.openxmlformats.org/officeDocument/2006/relationships/hyperlink" Target="https://www.linkedin.com/learning/bystander-training-from-bystander-to-upstander-2022/building-your-empathy?trk=learnermappingfile" TargetMode="External"/><Relationship Id="rId19" Type="http://schemas.openxmlformats.org/officeDocument/2006/relationships/hyperlink" Target="https://www.linkedin.com/learning/a-playbook-to-achieve-equity-anywhere/equity-for-healthy-workplaces?u=104" TargetMode="External"/><Relationship Id="rId18" Type="http://schemas.openxmlformats.org/officeDocument/2006/relationships/hyperlink" Target="https://www.linkedin.com/learning/the-spectrum-of-gender-identity-in-the-workplace/gender-equality?trk=learnermappingfile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reating-equity-for-lgbtq-plus/the-historical-context-of-lgbtq-plus-equity?trk=learnermappingfile" TargetMode="External"/><Relationship Id="rId9" Type="http://schemas.openxmlformats.org/officeDocument/2006/relationships/hyperlink" Target="https://www.linkedin.com/learning/bystander-training-from-bystander-to-upstander-2022/why-are-toxic-behaviors-a-social-phenomenon-17417687?trk=learnermappingfile" TargetMode="External"/><Relationship Id="rId5" Type="http://schemas.openxmlformats.org/officeDocument/2006/relationships/hyperlink" Target="https://www.linkedin.com/learning/sustainable-lgbtq-plus-allyship/new-lgbtq-plus-vocabulary?trk=learnermappingfile" TargetMode="External"/><Relationship Id="rId6" Type="http://schemas.openxmlformats.org/officeDocument/2006/relationships/hyperlink" Target="https://www.linkedin.com/learning/creating-equity-for-lgbtq-plus/defining-lgbtq-plus-equity?trk=learnermappingfile" TargetMode="External"/><Relationship Id="rId7" Type="http://schemas.openxmlformats.org/officeDocument/2006/relationships/hyperlink" Target="https://www.linkedin.com/learning/sustainable-lgbtq-plus-allyship/ungendering-language-and-assumptions?trk=learnermappingfile" TargetMode="External"/><Relationship Id="rId8" Type="http://schemas.openxmlformats.org/officeDocument/2006/relationships/hyperlink" Target="https://www.linkedin.com/learning/the-spectrum-of-gender-identity-in-the-workplace/the-lgbtqia-plus-acronym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265" cy="11541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204994"/>
            <a:ext cx="6883091" cy="7267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Global Celebration of the LGBTQ+ Community</a:t>
            </a:r>
            <a:endParaRPr sz="5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</a:pPr>
            <a:r>
              <a:t/>
            </a:r>
            <a:endParaRPr b="0" i="0" sz="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Celebrate global LGBTQ+ voices and drive equality with actionable learning that empowers every individual to create inclusive change—in the workplace and beyond.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{033D79DB-6AA9-42F2-B350-C195A4875789}</a:tableStyleId>
              </a:tblPr>
              <a:tblGrid>
                <a:gridCol w="1703850"/>
                <a:gridCol w="1727200"/>
                <a:gridCol w="1715525"/>
                <a:gridCol w="1715525"/>
                <a:gridCol w="1715525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1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historical context of LGBTQ+ equity</a:t>
                      </a:r>
                      <a:endParaRPr b="1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1s)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New LGBTQ+ vocabulary</a:t>
                      </a:r>
                      <a:endParaRPr sz="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27s)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Defining LGBTQ+ equity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23s)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Ungendering language and assumptions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7s)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5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LGBTQIA+ acronym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28s)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6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9"/>
                        </a:rPr>
                        <a:t>Why are toxic behaviors a social phenomenon?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7s)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7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Letting go of limiting beliefs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29s</a:t>
                      </a:r>
                      <a:r>
                        <a:rPr b="1" lang="en" sz="800" u="none" cap="none" strike="noStrike"/>
                        <a:t>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culture of work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6s)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2"/>
                        </a:rPr>
                        <a:t>Hate speech's impacts on culture, teams and productivity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43s)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10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3"/>
                        </a:rPr>
                        <a:t>LGBTQ+ allyship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11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4"/>
                        </a:rPr>
                        <a:t>Authenticity in the workplace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8s)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12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5"/>
                        </a:rPr>
                        <a:t>Diversity and equity in leadership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09s)</a:t>
                      </a:r>
                      <a:endParaRPr b="1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6"/>
                        </a:rPr>
                        <a:t>Building your empathy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47s)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7"/>
                        </a:rPr>
                        <a:t>The what: Key ingredients of belonging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59s)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15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8"/>
                        </a:rPr>
                        <a:t>Gender equality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47s)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16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19"/>
                        </a:rPr>
                        <a:t>Equity for healthy workplaces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36s)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17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20"/>
                        </a:rPr>
                        <a:t>Building more rapport with colleagues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41s)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21"/>
                        </a:rPr>
                        <a:t>Responding to workplace discrimination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47s)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 cap="none" strike="noStrike">
                          <a:solidFill>
                            <a:schemeClr val="hlink"/>
                          </a:solidFill>
                          <a:hlinkClick r:id="rId22"/>
                        </a:rPr>
                        <a:t>Allyship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7s)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20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impact of intersectionality on AI development</a:t>
                      </a:r>
                      <a:endParaRPr sz="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28s)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