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jSgnbia4FaoaGQscpqqp/rIjfXC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FFBC8C8-98BB-4E22-957C-3C80B3D82022}">
  <a:tblStyle styleId="{5FFBC8C8-98BB-4E22-957C-3C80B3D82022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6c5d1ab2d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f6c5d1ab2d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f6c5d1ab2d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7.png"/><Relationship Id="rId5" Type="http://schemas.openxmlformats.org/officeDocument/2006/relationships/image" Target="../media/image4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4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4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4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4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4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7843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navigating-environmental-sustainability-a-guide-for-leaders-15909959/2508332?trk=learnermappingfile" TargetMode="External"/><Relationship Id="rId22" Type="http://schemas.openxmlformats.org/officeDocument/2006/relationships/hyperlink" Target="https://www.linkedin.com/learning/an-introduction-to-ai-and-sustainability-23779920/5961142?trk=learnermappingfile" TargetMode="External"/><Relationship Id="rId21" Type="http://schemas.openxmlformats.org/officeDocument/2006/relationships/hyperlink" Target="https://www.linkedin.com/learning/the-employee-s-guide-to-sustainability-19353091/3268072?trk=learnermappingfile" TargetMode="External"/><Relationship Id="rId24" Type="http://schemas.openxmlformats.org/officeDocument/2006/relationships/image" Target="../media/image11.png"/><Relationship Id="rId23" Type="http://schemas.openxmlformats.org/officeDocument/2006/relationships/hyperlink" Target="https://www.linkedin.com/learning/microsoft-cloud-for-sustainability-esg-and-the-future-of-business-23061025/3394138?trk=learnermappingfile" TargetMode="External"/><Relationship Id="rId11" Type="http://schemas.openxmlformats.org/officeDocument/2006/relationships/hyperlink" Target="https://www.linkedin.com/learning/corporate-finance-environmental-social-and-governance-esg-20214835/3383101?trk=learnermappingfile" TargetMode="External"/><Relationship Id="rId10" Type="http://schemas.openxmlformats.org/officeDocument/2006/relationships/hyperlink" Target="https://www.linkedin.com/learning/how-tech-drives-sustainability-24326966/5954112?trk=learnermappingfile" TargetMode="External"/><Relationship Id="rId13" Type="http://schemas.openxmlformats.org/officeDocument/2006/relationships/hyperlink" Target="https://www.linkedin.com/learning/sustainability-strategies-21654726/2664010?trk=learnermappingfile" TargetMode="External"/><Relationship Id="rId12" Type="http://schemas.openxmlformats.org/officeDocument/2006/relationships/hyperlink" Target="https://www.linkedin.com/learning/sustainability-foundations-core-concepts-20261096/4206024?trk=learnermappingfile" TargetMode="External"/><Relationship Id="rId15" Type="http://schemas.openxmlformats.org/officeDocument/2006/relationships/hyperlink" Target="https://www.linkedin.com/learning/sustainability-foundations-core-concepts-20261096/4203169?trk=learnermappingfile" TargetMode="External"/><Relationship Id="rId14" Type="http://schemas.openxmlformats.org/officeDocument/2006/relationships/hyperlink" Target="https://www.linkedin.com/learning/an-introduction-to-ai-and-sustainability-23779920/5958213?trk=learnermappingfile" TargetMode="External"/><Relationship Id="rId17" Type="http://schemas.openxmlformats.org/officeDocument/2006/relationships/hyperlink" Target="https://www.linkedin.com/learning/sustainability-as-an-innovation-opportunity-21656369/2687014?trk=learnermappingfile" TargetMode="External"/><Relationship Id="rId16" Type="http://schemas.openxmlformats.org/officeDocument/2006/relationships/hyperlink" Target="https://www.linkedin.com/learning/navigating-environmental-sustainability-a-guide-for-leaders-15909959/2500544?trk=learnermappingfile" TargetMode="External"/><Relationship Id="rId19" Type="http://schemas.openxmlformats.org/officeDocument/2006/relationships/hyperlink" Target="https://www.linkedin.com/learning/microsoft-cloud-for-sustainability-esg-and-the-future-of-business-23061025/3394142?trk=learnermappingfile" TargetMode="External"/><Relationship Id="rId18" Type="http://schemas.openxmlformats.org/officeDocument/2006/relationships/hyperlink" Target="https://www.linkedin.com/learning/how-tech-drives-sustainability-24326966/5956022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Relationship Id="rId4" Type="http://schemas.openxmlformats.org/officeDocument/2006/relationships/hyperlink" Target="https://www.linkedin.com/learning/sustainability-and-business-success-foundations/2120551?trk=learnermappingfile" TargetMode="External"/><Relationship Id="rId9" Type="http://schemas.openxmlformats.org/officeDocument/2006/relationships/hyperlink" Target="https://www.linkedin.com/learning/sustainability-and-business-success-foundations/4232554?trk=learnermappingfile" TargetMode="External"/><Relationship Id="rId5" Type="http://schemas.openxmlformats.org/officeDocument/2006/relationships/hyperlink" Target="https://www.linkedin.com/learning/sustainability-as-an-innovation-opportunity-21656369/2685030?trk=learnermappingfile" TargetMode="External"/><Relationship Id="rId6" Type="http://schemas.openxmlformats.org/officeDocument/2006/relationships/hyperlink" Target="https://www.linkedin.com/learning/sustainability-strategies-21654726/2664011?trk=learnermappingfile" TargetMode="External"/><Relationship Id="rId7" Type="http://schemas.openxmlformats.org/officeDocument/2006/relationships/hyperlink" Target="https://www.linkedin.com/learning/an-introduction-to-ai-and-sustainability-23779920/5959185?trk=learnermappingfile" TargetMode="External"/><Relationship Id="rId8" Type="http://schemas.openxmlformats.org/officeDocument/2006/relationships/hyperlink" Target="https://www.linkedin.com/learning/corporate-finance-environmental-social-and-governance-esg-20214835/3383102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f6c5d1ab2d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f6c5d1ab2d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f6c5d1ab2d_0_0"/>
          <p:cNvSpPr txBox="1"/>
          <p:nvPr/>
        </p:nvSpPr>
        <p:spPr>
          <a:xfrm>
            <a:off x="755175" y="555000"/>
            <a:ext cx="14823000" cy="209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办公场所的可持续</a:t>
            </a:r>
            <a:endParaRPr b="0" i="0" sz="6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0" i="0" lang="en-US" sz="3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  找到可持续与商业的交集，学习如何进行可持续实践，推动积极改变。</a:t>
            </a:r>
            <a:endParaRPr b="0" i="0" sz="34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f6c5d1ab2d_0_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{5FFBC8C8-98BB-4E22-957C-3C80B3D82022}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星期一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星期二</a:t>
                      </a:r>
                      <a:endParaRPr b="0" sz="3200" u="none" cap="none" strike="noStrike"/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星期三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星期四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星期五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245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第一天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4"/>
                        </a:rPr>
                        <a:t>企业对可持续的定义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18s)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第二天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5"/>
                        </a:rPr>
                        <a:t>商业可持续性 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49s)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第三天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6"/>
                        </a:rPr>
                        <a:t>打造可持续产品和服务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37s)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第四天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7"/>
                        </a:rPr>
                        <a:t>AI 与可持续发展的交汇处 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37s)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第五天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8"/>
                        </a:rPr>
                        <a:t>环境：企业对地球的责任 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02s)</a:t>
                      </a: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第六天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9"/>
                        </a:rPr>
                        <a:t>可持续经营与可持续管理 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06s)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第七天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0"/>
                        </a:rPr>
                        <a:t>人工智能和机器学习在减缓气候变化中的角色 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(1m 33s</a:t>
                      </a:r>
                      <a:r>
                        <a:rPr b="1" lang="en-US" sz="2000" u="none" cap="none" strike="noStrike"/>
                        <a:t>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第八天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1"/>
                        </a:rPr>
                        <a:t>环境：碳减排、碳捕获和碳信用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35s)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第九天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2"/>
                        </a:rPr>
                        <a:t>实现可持续性的三大转型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(1m 43s)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第十天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3"/>
                        </a:rPr>
                        <a:t>减少运营中的能源利用 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34s)</a:t>
                      </a: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第十一天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4"/>
                        </a:rPr>
                        <a:t>AI 加速了可持续性解决方案的制定 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57s)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第十二天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5"/>
                        </a:rPr>
                        <a:t>可持续性是全球性，也是地方性问题 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26s)</a:t>
                      </a:r>
                      <a:endParaRPr b="1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第十三天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6"/>
                        </a:rPr>
                        <a:t>平衡气候工作与其他业务重点 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04s)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第十四天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7"/>
                        </a:rPr>
                        <a:t>可持续性行动计划 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41s)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第十五天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8"/>
                        </a:rPr>
                        <a:t>案例分析：亚马逊公司的可持续发展数据计划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(1m 27s)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第十六天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9"/>
                        </a:rPr>
                        <a:t>微软的可持续性解决方案是什么？ 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(1m 23s)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第十七天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0"/>
                        </a:rPr>
                        <a:t>将气候行动融入商业模式 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                      	(2m 09s)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第十八天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1"/>
                        </a:rPr>
                        <a:t>找到适合自己的可持续通勤方式 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06s)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第十九天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2"/>
                        </a:rPr>
                        <a:t>发挥 AI 在实现可持续发展方面的潜力需要达到哪些条件 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(1m 21s)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第二十天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3"/>
                        </a:rPr>
                        <a:t>如何开始利用微软可持续性解决方案 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(1m 32s)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29" name="Google Shape;1529;g2f6c5d1ab2d_0_0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15674775" y="335025"/>
            <a:ext cx="3381903" cy="25372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